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8" r:id="rId1"/>
  </p:sldMasterIdLst>
  <p:sldIdLst>
    <p:sldId id="256" r:id="rId2"/>
    <p:sldId id="268" r:id="rId3"/>
    <p:sldId id="257" r:id="rId4"/>
    <p:sldId id="263" r:id="rId5"/>
    <p:sldId id="258" r:id="rId6"/>
    <p:sldId id="270" r:id="rId7"/>
    <p:sldId id="264" r:id="rId8"/>
    <p:sldId id="260" r:id="rId9"/>
    <p:sldId id="262" r:id="rId10"/>
    <p:sldId id="265" r:id="rId11"/>
    <p:sldId id="269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SING Lena" initials="D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94660"/>
  </p:normalViewPr>
  <p:slideViewPr>
    <p:cSldViewPr>
      <p:cViewPr>
        <p:scale>
          <a:sx n="80" d="100"/>
          <a:sy n="80" d="100"/>
        </p:scale>
        <p:origin x="-105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multiLvlStrRef>
              <c:f>Sheet1!$A$3:$B$11</c:f>
              <c:multiLvlStrCache>
                <c:ptCount val="9"/>
                <c:lvl>
                  <c:pt idx="0">
                    <c:v>Are the laws, regulations, policies, code of ethics and practices governing corruption in aid funded procurement publically available?</c:v>
                  </c:pt>
                  <c:pt idx="1">
                    <c:v>-      Is open competitive bidding the default method above certain thresholds?</c:v>
                  </c:pt>
                  <c:pt idx="2">
                    <c:v>-      Do specific rules exist defining under which circumstances less competitive procurement methods are permitted?</c:v>
                  </c:pt>
                  <c:pt idx="3">
                    <c:v>Does the legal and regulatory framework (including tender and contract documents) include provisions that address the following dimensions: corruption, fraud, conflict of interest and unethical behavior?</c:v>
                  </c:pt>
                  <c:pt idx="4">
                    <c:v>Are due diligence checks undertaken before selecting a firm? If yes, please specify and include information on any debarment lists routinely consulted.</c:v>
                  </c:pt>
                  <c:pt idx="5">
                    <c:v>Is it mandatory to exclude a firm from bidding if the organization determines that the potential bidder has engaged in such practices (e.g, if the bidder has been convicted of foreign bribery)?</c:v>
                  </c:pt>
                  <c:pt idx="6">
                    <c:v>Do you consider the existence of internal control, ethics and compliance systems when selecting firms?</c:v>
                  </c:pt>
                  <c:pt idx="7">
                    <c:v>Do guidelines or codes of conduct exist to inform staff of obligations in procurement processes? Are staff regularly trained in relation to the anti-corruption framework in aid funded procurement?</c:v>
                  </c:pt>
                  <c:pt idx="8">
                    <c:v>Are contract awards published above certain thresholds?</c:v>
                  </c:pt>
                </c:lvl>
                <c:lvl>
                  <c:pt idx="0">
                    <c:v>3a</c:v>
                  </c:pt>
                  <c:pt idx="1">
                    <c:v>3b</c:v>
                  </c:pt>
                  <c:pt idx="3">
                    <c:v>3c</c:v>
                  </c:pt>
                  <c:pt idx="4">
                    <c:v>3f</c:v>
                  </c:pt>
                  <c:pt idx="5">
                    <c:v>3g </c:v>
                  </c:pt>
                  <c:pt idx="6">
                    <c:v>3h</c:v>
                  </c:pt>
                  <c:pt idx="7">
                    <c:v>3i.</c:v>
                  </c:pt>
                  <c:pt idx="8">
                    <c:v>3j </c:v>
                  </c:pt>
                </c:lvl>
              </c:multiLvlStrCache>
            </c:multiLvlStrRef>
          </c:cat>
          <c:val>
            <c:numRef>
              <c:f>Sheet1!$C$3:$C$11</c:f>
              <c:numCache>
                <c:formatCode>General</c:formatCode>
                <c:ptCount val="9"/>
                <c:pt idx="0">
                  <c:v>21</c:v>
                </c:pt>
                <c:pt idx="1">
                  <c:v>21</c:v>
                </c:pt>
                <c:pt idx="2">
                  <c:v>19</c:v>
                </c:pt>
                <c:pt idx="3">
                  <c:v>20</c:v>
                </c:pt>
                <c:pt idx="4">
                  <c:v>18</c:v>
                </c:pt>
                <c:pt idx="5">
                  <c:v>15</c:v>
                </c:pt>
                <c:pt idx="6">
                  <c:v>15</c:v>
                </c:pt>
                <c:pt idx="7">
                  <c:v>21</c:v>
                </c:pt>
                <c:pt idx="8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NO </c:v>
                </c:pt>
              </c:strCache>
            </c:strRef>
          </c:tx>
          <c:invertIfNegative val="0"/>
          <c:cat>
            <c:multiLvlStrRef>
              <c:f>Sheet1!$A$3:$B$11</c:f>
              <c:multiLvlStrCache>
                <c:ptCount val="9"/>
                <c:lvl>
                  <c:pt idx="0">
                    <c:v>Are the laws, regulations, policies, code of ethics and practices governing corruption in aid funded procurement publically available?</c:v>
                  </c:pt>
                  <c:pt idx="1">
                    <c:v>-      Is open competitive bidding the default method above certain thresholds?</c:v>
                  </c:pt>
                  <c:pt idx="2">
                    <c:v>-      Do specific rules exist defining under which circumstances less competitive procurement methods are permitted?</c:v>
                  </c:pt>
                  <c:pt idx="3">
                    <c:v>Does the legal and regulatory framework (including tender and contract documents) include provisions that address the following dimensions: corruption, fraud, conflict of interest and unethical behavior?</c:v>
                  </c:pt>
                  <c:pt idx="4">
                    <c:v>Are due diligence checks undertaken before selecting a firm? If yes, please specify and include information on any debarment lists routinely consulted.</c:v>
                  </c:pt>
                  <c:pt idx="5">
                    <c:v>Is it mandatory to exclude a firm from bidding if the organization determines that the potential bidder has engaged in such practices (e.g, if the bidder has been convicted of foreign bribery)?</c:v>
                  </c:pt>
                  <c:pt idx="6">
                    <c:v>Do you consider the existence of internal control, ethics and compliance systems when selecting firms?</c:v>
                  </c:pt>
                  <c:pt idx="7">
                    <c:v>Do guidelines or codes of conduct exist to inform staff of obligations in procurement processes? Are staff regularly trained in relation to the anti-corruption framework in aid funded procurement?</c:v>
                  </c:pt>
                  <c:pt idx="8">
                    <c:v>Are contract awards published above certain thresholds?</c:v>
                  </c:pt>
                </c:lvl>
                <c:lvl>
                  <c:pt idx="0">
                    <c:v>3a</c:v>
                  </c:pt>
                  <c:pt idx="1">
                    <c:v>3b</c:v>
                  </c:pt>
                  <c:pt idx="3">
                    <c:v>3c</c:v>
                  </c:pt>
                  <c:pt idx="4">
                    <c:v>3f</c:v>
                  </c:pt>
                  <c:pt idx="5">
                    <c:v>3g </c:v>
                  </c:pt>
                  <c:pt idx="6">
                    <c:v>3h</c:v>
                  </c:pt>
                  <c:pt idx="7">
                    <c:v>3i.</c:v>
                  </c:pt>
                  <c:pt idx="8">
                    <c:v>3j </c:v>
                  </c:pt>
                </c:lvl>
              </c:multiLvlStrCache>
            </c:multiLvlStrRef>
          </c:cat>
          <c:val>
            <c:numRef>
              <c:f>Sheet1!$D$3:$D$11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3689088"/>
        <c:axId val="43690624"/>
      </c:barChart>
      <c:catAx>
        <c:axId val="43689088"/>
        <c:scaling>
          <c:orientation val="minMax"/>
        </c:scaling>
        <c:delete val="0"/>
        <c:axPos val="l"/>
        <c:majorTickMark val="none"/>
        <c:minorTickMark val="none"/>
        <c:tickLblPos val="nextTo"/>
        <c:crossAx val="43690624"/>
        <c:crosses val="autoZero"/>
        <c:auto val="1"/>
        <c:lblAlgn val="ctr"/>
        <c:lblOffset val="100"/>
        <c:noMultiLvlLbl val="0"/>
      </c:catAx>
      <c:valAx>
        <c:axId val="436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36890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/>
              <a:t>Do you fully rely on the other government’s procurement system?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fully rely on the other government’s procurement system?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0.52</c:v>
                </c:pt>
                <c:pt idx="1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A0BA8E2-AAEE-4C6D-960E-A867B89FC5FF}" type="datetimeFigureOut">
              <a:rPr lang="en-GB" smtClean="0"/>
              <a:t>16/09/2013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A0BA8E2-AAEE-4C6D-960E-A867B89FC5FF}" type="datetimeFigureOut">
              <a:rPr lang="en-GB" smtClean="0"/>
              <a:t>16/09/2013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FD5489C-3D27-4A9A-A7B8-58621C207BC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A0BA8E2-AAEE-4C6D-960E-A867B89FC5FF}" type="datetimeFigureOut">
              <a:rPr lang="en-GB" smtClean="0"/>
              <a:t>16/09/2013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5FD5489C-3D27-4A9A-A7B8-58621C207BC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A0BA8E2-AAEE-4C6D-960E-A867B89FC5FF}" type="datetimeFigureOut">
              <a:rPr lang="en-GB" smtClean="0"/>
              <a:t>16/09/2013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FD5489C-3D27-4A9A-A7B8-58621C207BC0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2501105"/>
            <a:ext cx="6300000" cy="1246495"/>
          </a:xfrm>
        </p:spPr>
        <p:txBody>
          <a:bodyPr/>
          <a:lstStyle/>
          <a:p>
            <a:r>
              <a:rPr lang="en-GB" dirty="0" smtClean="0"/>
              <a:t>Anti-Corruption in Aid Procurement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Survey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093296"/>
            <a:ext cx="4680000" cy="576064"/>
          </a:xfrm>
        </p:spPr>
        <p:txBody>
          <a:bodyPr/>
          <a:lstStyle/>
          <a:p>
            <a:r>
              <a:rPr lang="en-GB" dirty="0"/>
              <a:t>Lena Diesing, lena.diesing@oecd.org</a:t>
            </a:r>
          </a:p>
          <a:p>
            <a:r>
              <a:rPr lang="en-US" dirty="0" smtClean="0"/>
              <a:t>9th Annual Conference on Government Procurement in the Americas</a:t>
            </a:r>
            <a:endParaRPr lang="en-GB" dirty="0"/>
          </a:p>
          <a:p>
            <a:r>
              <a:rPr lang="en-GB" dirty="0" smtClean="0"/>
              <a:t>17-19 September 2013</a:t>
            </a:r>
          </a:p>
        </p:txBody>
      </p:sp>
    </p:spTree>
    <p:extLst>
      <p:ext uri="{BB962C8B-B14F-4D97-AF65-F5344CB8AC3E}">
        <p14:creationId xmlns:p14="http://schemas.microsoft.com/office/powerpoint/2010/main" val="619253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276444"/>
              </p:ext>
            </p:extLst>
          </p:nvPr>
        </p:nvGraphicFramePr>
        <p:xfrm>
          <a:off x="611560" y="2060848"/>
          <a:ext cx="7056784" cy="2774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2448272"/>
              </a:tblGrid>
              <a:tr h="287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Which sanctions are applied?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Responses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Cancellation </a:t>
                      </a:r>
                      <a:r>
                        <a:rPr lang="en-GB" sz="1800" dirty="0">
                          <a:effectLst/>
                        </a:rPr>
                        <a:t>of aid programs/projects/contracts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Suspension </a:t>
                      </a:r>
                      <a:r>
                        <a:rPr lang="en-GB" sz="1800" dirty="0">
                          <a:effectLst/>
                        </a:rPr>
                        <a:t>of aid programs/projects/contracts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Termination </a:t>
                      </a:r>
                      <a:r>
                        <a:rPr lang="en-GB" sz="1800" dirty="0">
                          <a:effectLst/>
                        </a:rPr>
                        <a:t>of aid programs/projects/contracts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14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Other sanctions/reactions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Recipient-managed procurement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1393612"/>
            <a:ext cx="1999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Sanctions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4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Donors aware of corruption risks</a:t>
            </a:r>
          </a:p>
          <a:p>
            <a:r>
              <a:rPr lang="en-GB" dirty="0" smtClean="0"/>
              <a:t>Safeguards and sanction policies in place</a:t>
            </a:r>
          </a:p>
          <a:p>
            <a:r>
              <a:rPr lang="en-GB" dirty="0" smtClean="0"/>
              <a:t>Goal: close gap between policy and practice</a:t>
            </a:r>
          </a:p>
          <a:p>
            <a:r>
              <a:rPr lang="en-GB" dirty="0" smtClean="0"/>
              <a:t>Additional emphasis needed on verification, due diligence systems, and sanctions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Messages and 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77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Context:</a:t>
            </a:r>
          </a:p>
          <a:p>
            <a:pPr lvl="1"/>
            <a:r>
              <a:rPr lang="en-GB" dirty="0" smtClean="0"/>
              <a:t>1996 Recommendation</a:t>
            </a:r>
          </a:p>
          <a:p>
            <a:pPr lvl="1"/>
            <a:r>
              <a:rPr lang="en-GB" dirty="0" smtClean="0"/>
              <a:t>Survey</a:t>
            </a:r>
          </a:p>
          <a:p>
            <a:r>
              <a:rPr lang="en-GB" dirty="0" smtClean="0"/>
              <a:t>Legal and Policy Frameworks</a:t>
            </a:r>
          </a:p>
          <a:p>
            <a:r>
              <a:rPr lang="en-GB" dirty="0" smtClean="0"/>
              <a:t>Donor-managed procurement</a:t>
            </a:r>
          </a:p>
          <a:p>
            <a:r>
              <a:rPr lang="en-GB" dirty="0" smtClean="0"/>
              <a:t>Recipient-managed procurement</a:t>
            </a:r>
          </a:p>
          <a:p>
            <a:r>
              <a:rPr lang="en-GB" dirty="0" smtClean="0"/>
              <a:t>Accountability measures and sanctions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42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USD 130 billion in aid</a:t>
            </a:r>
          </a:p>
          <a:p>
            <a:pPr lvl="2"/>
            <a:r>
              <a:rPr lang="en-GB" dirty="0" smtClean="0"/>
              <a:t>15 – 20 % in procurement</a:t>
            </a:r>
          </a:p>
          <a:p>
            <a:r>
              <a:rPr lang="en-GB" dirty="0" smtClean="0"/>
              <a:t>1996: Recommendation by the Development </a:t>
            </a:r>
            <a:r>
              <a:rPr lang="en-GB" dirty="0"/>
              <a:t>Assistance </a:t>
            </a:r>
            <a:r>
              <a:rPr lang="en-GB" dirty="0" smtClean="0"/>
              <a:t>Committee</a:t>
            </a:r>
          </a:p>
          <a:p>
            <a:r>
              <a:rPr lang="en-GB" dirty="0" smtClean="0"/>
              <a:t>2013 survey: stock taking among DAC members and multilaterals</a:t>
            </a:r>
          </a:p>
          <a:p>
            <a:r>
              <a:rPr lang="en-GB" dirty="0" smtClean="0"/>
              <a:t>24 DAC members plus multilaterals asked</a:t>
            </a:r>
          </a:p>
          <a:p>
            <a:r>
              <a:rPr lang="en-GB" dirty="0" smtClean="0"/>
              <a:t>16 countries responded, plus Senegal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1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732488"/>
              </p:ext>
            </p:extLst>
          </p:nvPr>
        </p:nvGraphicFramePr>
        <p:xfrm>
          <a:off x="755576" y="1340768"/>
          <a:ext cx="3384376" cy="4948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199"/>
                <a:gridCol w="1879177"/>
              </a:tblGrid>
              <a:tr h="254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Country 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Net Official Development Assistance in 2011 (USD million)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106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Australia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4,983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106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Austria 	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1,111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254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Belgium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2,807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106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Canada	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5,457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84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Denmark 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2,931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106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Germany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14,093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84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Japan 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10,831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8492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Korea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1,328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84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106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Netherlands 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6,344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84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Norway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4,934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84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Portugal 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708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106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Sweden 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5,603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99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Switzerland 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3,076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106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United Kingdom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13,832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184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USA 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30,924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84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Estonia 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N.A.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  <a:tr h="849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GB" sz="14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108,962</a:t>
                      </a:r>
                      <a:endParaRPr lang="en-GB" sz="1400" b="1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46668" marR="46668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Respondents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6038" y="1601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2195917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4 Multilaterals</a:t>
            </a:r>
          </a:p>
          <a:p>
            <a:r>
              <a:rPr lang="en-GB" dirty="0" smtClean="0"/>
              <a:t>Asian Development Bank</a:t>
            </a:r>
          </a:p>
          <a:p>
            <a:r>
              <a:rPr lang="en-GB" dirty="0" smtClean="0"/>
              <a:t>European Commission</a:t>
            </a:r>
          </a:p>
          <a:p>
            <a:r>
              <a:rPr lang="en-GB" dirty="0" smtClean="0">
                <a:effectLst/>
              </a:rPr>
              <a:t>Inter-American Development Bank </a:t>
            </a:r>
            <a:endParaRPr lang="en-GB" dirty="0" smtClean="0"/>
          </a:p>
          <a:p>
            <a:r>
              <a:rPr lang="en-GB" dirty="0" smtClean="0"/>
              <a:t>United Nations Development Programme</a:t>
            </a:r>
          </a:p>
        </p:txBody>
      </p:sp>
    </p:spTree>
    <p:extLst>
      <p:ext uri="{BB962C8B-B14F-4D97-AF65-F5344CB8AC3E}">
        <p14:creationId xmlns:p14="http://schemas.microsoft.com/office/powerpoint/2010/main" val="7855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and Policy Framework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49854"/>
              </p:ext>
            </p:extLst>
          </p:nvPr>
        </p:nvGraphicFramePr>
        <p:xfrm>
          <a:off x="468313" y="160178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8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respondents verify bidder claims</a:t>
            </a:r>
          </a:p>
          <a:p>
            <a:pPr lvl="1"/>
            <a:r>
              <a:rPr lang="en-GB" dirty="0" smtClean="0"/>
              <a:t>Canada, Belgium, Estonia, Germany, UNDP</a:t>
            </a:r>
          </a:p>
          <a:p>
            <a:r>
              <a:rPr lang="en-GB" dirty="0" smtClean="0"/>
              <a:t>4 respondents do not conduct routine verification of bidder claims</a:t>
            </a:r>
          </a:p>
          <a:p>
            <a:pPr lvl="1"/>
            <a:r>
              <a:rPr lang="en-GB" dirty="0" smtClean="0"/>
              <a:t>Australia, Norway, Sweden, UK</a:t>
            </a:r>
          </a:p>
          <a:p>
            <a:r>
              <a:rPr lang="en-GB" dirty="0" smtClean="0"/>
              <a:t>4 respondents have limited checks</a:t>
            </a:r>
          </a:p>
          <a:p>
            <a:pPr lvl="1"/>
            <a:r>
              <a:rPr lang="en-GB" dirty="0" smtClean="0"/>
              <a:t>Belgium, Portugal, ADB, IDB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Donor-managed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60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735838"/>
              </p:ext>
            </p:extLst>
          </p:nvPr>
        </p:nvGraphicFramePr>
        <p:xfrm>
          <a:off x="611560" y="1700809"/>
          <a:ext cx="6711965" cy="417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112"/>
                <a:gridCol w="904620"/>
                <a:gridCol w="764233"/>
              </a:tblGrid>
              <a:tr h="685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 Percent</a:t>
                      </a:r>
                      <a:endParaRPr lang="en-GB" sz="12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Percent</a:t>
                      </a:r>
                      <a:endParaRPr lang="en-GB" sz="12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9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Strengthened oversight </a:t>
                      </a:r>
                      <a:r>
                        <a:rPr lang="en-US" sz="1600" dirty="0">
                          <a:effectLst/>
                        </a:rPr>
                        <a:t>of </a:t>
                      </a:r>
                      <a:r>
                        <a:rPr lang="en-US" sz="1600" dirty="0" smtClean="0">
                          <a:effectLst/>
                        </a:rPr>
                        <a:t>aid-funded </a:t>
                      </a:r>
                      <a:r>
                        <a:rPr lang="en-US" sz="1600" dirty="0">
                          <a:effectLst/>
                        </a:rPr>
                        <a:t>procurement?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90%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85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Independent </a:t>
                      </a:r>
                      <a:r>
                        <a:rPr lang="en-US" sz="1600" dirty="0">
                          <a:effectLst/>
                        </a:rPr>
                        <a:t>complaints system in place</a:t>
                      </a:r>
                      <a:r>
                        <a:rPr lang="en-US" sz="1600" dirty="0" smtClean="0">
                          <a:effectLst/>
                        </a:rPr>
                        <a:t>?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      If </a:t>
                      </a:r>
                      <a:r>
                        <a:rPr lang="en-US" sz="1600" dirty="0">
                          <a:effectLst/>
                        </a:rPr>
                        <a:t>so, </a:t>
                      </a:r>
                      <a:r>
                        <a:rPr lang="en-US" sz="1600" dirty="0" smtClean="0">
                          <a:effectLst/>
                        </a:rPr>
                        <a:t>decision </a:t>
                      </a:r>
                      <a:r>
                        <a:rPr lang="en-US" sz="1600" dirty="0">
                          <a:effectLst/>
                        </a:rPr>
                        <a:t>published</a:t>
                      </a:r>
                      <a:r>
                        <a:rPr lang="en-US" sz="1600" dirty="0" smtClean="0">
                          <a:effectLst/>
                        </a:rPr>
                        <a:t>?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95%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41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5%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59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Debarment  in the </a:t>
                      </a:r>
                      <a:r>
                        <a:rPr lang="en-US" sz="1600" dirty="0">
                          <a:effectLst/>
                        </a:rPr>
                        <a:t>past?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47%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53%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Regular audits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implementation of recommendations?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79%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14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Obligation to report…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- </a:t>
                      </a:r>
                      <a:r>
                        <a:rPr lang="en-GB" sz="1600" dirty="0">
                          <a:effectLst/>
                        </a:rPr>
                        <a:t>To </a:t>
                      </a:r>
                      <a:r>
                        <a:rPr lang="en-GB" sz="1600" dirty="0" smtClean="0">
                          <a:effectLst/>
                        </a:rPr>
                        <a:t>law </a:t>
                      </a:r>
                      <a:r>
                        <a:rPr lang="en-GB" sz="1600" dirty="0">
                          <a:effectLst/>
                        </a:rPr>
                        <a:t>enforcement authorities</a:t>
                      </a:r>
                      <a:r>
                        <a:rPr lang="en-GB" sz="1600" dirty="0" smtClean="0">
                          <a:effectLst/>
                        </a:rPr>
                        <a:t>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- </a:t>
                      </a:r>
                      <a:r>
                        <a:rPr lang="en-GB" sz="1600" dirty="0">
                          <a:effectLst/>
                        </a:rPr>
                        <a:t>Internally (</a:t>
                      </a:r>
                      <a:r>
                        <a:rPr lang="en-GB" sz="1600" dirty="0" smtClean="0">
                          <a:effectLst/>
                        </a:rPr>
                        <a:t>management, committee, ombudsman…)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 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63%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37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GB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Protection of whistleblowers?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83%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17%</a:t>
                      </a:r>
                      <a:endParaRPr lang="en-GB" sz="1600" dirty="0">
                        <a:effectLst/>
                        <a:latin typeface="Times"/>
                        <a:ea typeface="PMingLiU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Donor-managed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2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Recipient-managed procurement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427148"/>
              </p:ext>
            </p:extLst>
          </p:nvPr>
        </p:nvGraphicFramePr>
        <p:xfrm>
          <a:off x="971600" y="1412776"/>
          <a:ext cx="7150000" cy="5200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500"/>
                <a:gridCol w="1787500"/>
                <a:gridCol w="1787500"/>
                <a:gridCol w="1787500"/>
              </a:tblGrid>
              <a:tr h="365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Procurement rules of donor/Agency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Country procurement systems and procedures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Hybrid system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 gridSpan="4"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OECD-DAC Member Countries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Australia (AusAID)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Austria (ADA)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Belgium (BTC)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Belgium (FPSFA)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Canada (CIDA)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Denmark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Germany (BMZ. GIZ, KfW)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Japan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Korea KOICA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Netherlands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Norway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Portugal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Sweden (Sida)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Switzerland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USAID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USA (MCC)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 gridSpan="4"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International organizations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ADB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IDB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UNDP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  <a:tr h="180637">
                <a:tc gridSpan="4"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Other organizations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063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ARMP, Senegal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✓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84" marR="10784" marT="808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4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163594"/>
              </p:ext>
            </p:extLst>
          </p:nvPr>
        </p:nvGraphicFramePr>
        <p:xfrm>
          <a:off x="3995936" y="2132856"/>
          <a:ext cx="4535735" cy="3077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305"/>
                <a:gridCol w="851862"/>
                <a:gridCol w="941568"/>
              </a:tblGrid>
              <a:tr h="294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Yes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47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Most</a:t>
                      </a:r>
                      <a:r>
                        <a:rPr lang="en-GB" sz="1400" baseline="0" dirty="0" smtClean="0">
                          <a:effectLst/>
                        </a:rPr>
                        <a:t> common a</a:t>
                      </a:r>
                      <a:r>
                        <a:rPr lang="en-GB" sz="1400" dirty="0" smtClean="0">
                          <a:effectLst/>
                        </a:rPr>
                        <a:t>dditional safeguards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28625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Calibri"/>
                        <a:buNone/>
                      </a:pPr>
                      <a:r>
                        <a:rPr lang="en-GB" sz="1400" dirty="0">
                          <a:effectLst/>
                        </a:rPr>
                        <a:t>Minimum requirements</a:t>
                      </a:r>
                      <a:endParaRPr lang="en-GB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33%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67%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08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Calibri"/>
                        <a:buNone/>
                      </a:pPr>
                      <a:r>
                        <a:rPr lang="en-GB" sz="1400" dirty="0">
                          <a:effectLst/>
                        </a:rPr>
                        <a:t>Prior reviews (“No objection” procedures)</a:t>
                      </a:r>
                      <a:endParaRPr lang="en-GB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42%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58%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625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Calibri"/>
                        <a:buNone/>
                      </a:pPr>
                      <a:r>
                        <a:rPr lang="en-GB" sz="1400" dirty="0">
                          <a:effectLst/>
                        </a:rPr>
                        <a:t>Post reviews</a:t>
                      </a:r>
                      <a:endParaRPr lang="en-GB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33%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67%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625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Calibri"/>
                        <a:buNone/>
                      </a:pPr>
                      <a:r>
                        <a:rPr lang="en-GB" sz="1400" dirty="0">
                          <a:effectLst/>
                        </a:rPr>
                        <a:t>Spot checks</a:t>
                      </a:r>
                      <a:endParaRPr lang="en-GB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33%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67%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625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Calibri"/>
                        <a:buNone/>
                      </a:pPr>
                      <a:r>
                        <a:rPr lang="en-GB" sz="1400" dirty="0">
                          <a:effectLst/>
                        </a:rPr>
                        <a:t>Audits</a:t>
                      </a:r>
                      <a:endParaRPr lang="en-GB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63%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37%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625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Calibri"/>
                        <a:buNone/>
                      </a:pPr>
                      <a:r>
                        <a:rPr lang="en-GB" sz="1400" dirty="0">
                          <a:effectLst/>
                        </a:rPr>
                        <a:t>Social audits</a:t>
                      </a:r>
                      <a:endParaRPr lang="en-GB" sz="14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96%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Do you use a red flag indicator system?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21%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79%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Recipient-managed procurement</a:t>
            </a:r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02817000"/>
              </p:ext>
            </p:extLst>
          </p:nvPr>
        </p:nvGraphicFramePr>
        <p:xfrm>
          <a:off x="179512" y="1988840"/>
          <a:ext cx="40324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1393612"/>
            <a:ext cx="4748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Accountability Measures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589240"/>
            <a:ext cx="7037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82 per cent assess relevant national procurement systems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9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4470</TotalTime>
  <Words>519</Words>
  <Application>Microsoft Office PowerPoint</Application>
  <PresentationFormat>On-screen Show (4:3)</PresentationFormat>
  <Paragraphs>236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OECD_English_white</vt:lpstr>
      <vt:lpstr>Anti-Corruption in Aid Procurement</vt:lpstr>
      <vt:lpstr>Outline</vt:lpstr>
      <vt:lpstr>Context</vt:lpstr>
      <vt:lpstr>Survey Respondents</vt:lpstr>
      <vt:lpstr>Legal and Policy Framework</vt:lpstr>
      <vt:lpstr>Donor-managed procurement</vt:lpstr>
      <vt:lpstr>Donor-managed procurement</vt:lpstr>
      <vt:lpstr>Recipient-managed procurement</vt:lpstr>
      <vt:lpstr>Recipient-managed procurement</vt:lpstr>
      <vt:lpstr>Recipient-managed procurement</vt:lpstr>
      <vt:lpstr>Main Messages and Conclusions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DIESING Lena</dc:creator>
  <cp:lastModifiedBy>Helena</cp:lastModifiedBy>
  <cp:revision>36</cp:revision>
  <cp:lastPrinted>2013-09-13T12:05:56Z</cp:lastPrinted>
  <dcterms:created xsi:type="dcterms:W3CDTF">2013-09-10T09:00:59Z</dcterms:created>
  <dcterms:modified xsi:type="dcterms:W3CDTF">2013-09-16T23:15:04Z</dcterms:modified>
</cp:coreProperties>
</file>